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62" r:id="rId3"/>
    <p:sldId id="258" r:id="rId4"/>
    <p:sldId id="269" r:id="rId5"/>
    <p:sldId id="275" r:id="rId6"/>
    <p:sldId id="276" r:id="rId7"/>
    <p:sldId id="265" r:id="rId8"/>
    <p:sldId id="277" r:id="rId9"/>
    <p:sldId id="272" r:id="rId10"/>
    <p:sldId id="274" r:id="rId11"/>
    <p:sldId id="273" r:id="rId12"/>
    <p:sldId id="267" r:id="rId13"/>
    <p:sldId id="266" r:id="rId14"/>
    <p:sldId id="271" r:id="rId15"/>
    <p:sldId id="270" r:id="rId16"/>
    <p:sldId id="278" r:id="rId17"/>
    <p:sldId id="279" r:id="rId18"/>
    <p:sldId id="260" r:id="rId19"/>
    <p:sldId id="268" r:id="rId20"/>
  </p:sldIdLst>
  <p:sldSz cx="12188825" cy="6858000"/>
  <p:notesSz cx="6797675" cy="9926638"/>
  <p:embeddedFontLst>
    <p:embeddedFont>
      <p:font typeface="AU Passata" panose="020B0604020202020204" charset="0"/>
      <p:regular r:id="rId23"/>
      <p:bold r:id="rId24"/>
    </p:embeddedFont>
    <p:embeddedFont>
      <p:font typeface="AU Passata Light" panose="020B0604020202020204" charset="0"/>
      <p:regular r:id="rId25"/>
      <p:bold r:id="rId26"/>
    </p:embeddedFont>
    <p:embeddedFont>
      <p:font typeface="AU Peto" panose="020B0604020202020204" charset="0"/>
      <p:regular r:id="rId27"/>
      <p:bold r:id="rId28"/>
    </p:embeddedFont>
    <p:embeddedFont>
      <p:font typeface="Cambria Math" panose="02040503050406030204" pitchFamily="18" charset="0"/>
      <p:regular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3" autoAdjust="0"/>
    <p:restoredTop sz="91024" autoAdjust="0"/>
  </p:normalViewPr>
  <p:slideViewPr>
    <p:cSldViewPr snapToObjects="1" showGuides="1">
      <p:cViewPr>
        <p:scale>
          <a:sx n="75" d="100"/>
          <a:sy n="75" d="100"/>
        </p:scale>
        <p:origin x="974" y="1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BE72-44A3-EC06-2BFD-244956CC1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DC87AFE8-2F45-5717-C22E-CF33A88E5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B27F53CC-F63F-B5C5-DDBC-068044FEE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2D47512-63C7-E7DE-1DE2-99D64DF1B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4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Video Preparation</a:t>
            </a:r>
            <a:r>
              <a:rPr lang="en-GB" dirty="0"/>
              <a:t>: The server encodes the video into multiple bitrates, segments it, and generates a manifest file.</a:t>
            </a:r>
          </a:p>
          <a:p>
            <a:r>
              <a:rPr lang="en-GB" b="1" dirty="0"/>
              <a:t>Client Initialization</a:t>
            </a:r>
            <a:r>
              <a:rPr lang="en-GB" dirty="0"/>
              <a:t>: The client downloads the manifest file and begins playback by fetching the first segment.</a:t>
            </a:r>
          </a:p>
          <a:p>
            <a:r>
              <a:rPr lang="en-GB" b="1" dirty="0"/>
              <a:t>Dynamic Adaptation</a:t>
            </a:r>
            <a:r>
              <a:rPr lang="en-GB" dirty="0"/>
              <a:t>: The client monitors network conditions and adjusts the bitrate of subsequent segments dynamically.</a:t>
            </a:r>
          </a:p>
          <a:p>
            <a:r>
              <a:rPr lang="en-GB" b="1" dirty="0"/>
              <a:t>Segment Requests</a:t>
            </a:r>
            <a:r>
              <a:rPr lang="en-GB" dirty="0"/>
              <a:t>: The client requests segments one at a time, ensuring efficient use of bandwidth.</a:t>
            </a:r>
          </a:p>
          <a:p>
            <a:r>
              <a:rPr lang="en-GB" b="1" dirty="0"/>
              <a:t>Playback</a:t>
            </a:r>
            <a:r>
              <a:rPr lang="en-GB" dirty="0"/>
              <a:t>: The client buffers and plays the video, adapting to network changes seamlessly.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78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A consumer sends an Interest packet for data through a router.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 router checks its Content Store:</a:t>
            </a:r>
          </a:p>
          <a:p>
            <a:pPr marL="889200" lvl="1" indent="-457200"/>
            <a:r>
              <a:rPr lang="en-GB" dirty="0"/>
              <a:t>Hit: The data is retrieved</a:t>
            </a:r>
          </a:p>
          <a:p>
            <a:pPr marL="889200" lvl="1" indent="-457200"/>
            <a:r>
              <a:rPr lang="en-GB" dirty="0"/>
              <a:t>Miss: The router checks the PIT.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the PIT has a matching entry, then the request is aggregated under existing entries.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the PIT misses, then the FIB checks for a valid route:</a:t>
            </a:r>
          </a:p>
          <a:p>
            <a:pPr marL="774900" lvl="1" indent="-342900"/>
            <a:r>
              <a:rPr lang="en-GB" dirty="0"/>
              <a:t>No route: A NACK is sent back.</a:t>
            </a:r>
          </a:p>
          <a:p>
            <a:pPr marL="774900" lvl="1" indent="-342900"/>
            <a:r>
              <a:rPr lang="en-GB" dirty="0"/>
              <a:t>Route found: the interest is forwarded upstream.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As data travels, downstream forwarders may cache the data based on the placement policy.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200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Husk at det er </a:t>
            </a:r>
            <a:r>
              <a:rPr lang="en-GB" dirty="0" err="1"/>
              <a:t>måske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super </a:t>
            </a:r>
            <a:r>
              <a:rPr lang="en-GB" dirty="0" err="1"/>
              <a:t>akademisk</a:t>
            </a:r>
            <a:r>
              <a:rPr lang="en-GB" dirty="0"/>
              <a:t>, men det er </a:t>
            </a:r>
            <a:r>
              <a:rPr lang="en-GB" dirty="0" err="1"/>
              <a:t>en</a:t>
            </a:r>
            <a:r>
              <a:rPr lang="en-GB" dirty="0"/>
              <a:t> simulation da der </a:t>
            </a:r>
            <a:r>
              <a:rPr lang="en-GB" dirty="0" err="1"/>
              <a:t>kun</a:t>
            </a:r>
            <a:r>
              <a:rPr lang="en-GB" dirty="0"/>
              <a:t> er 4 consumers </a:t>
            </a:r>
            <a:r>
              <a:rPr lang="en-GB" dirty="0" err="1"/>
              <a:t>og</a:t>
            </a:r>
            <a:r>
              <a:rPr lang="en-GB" dirty="0"/>
              <a:t> der </a:t>
            </a:r>
            <a:r>
              <a:rPr lang="en-GB" dirty="0" err="1"/>
              <a:t>kommer</a:t>
            </a:r>
            <a:r>
              <a:rPr lang="en-GB" dirty="0"/>
              <a:t> alt for </a:t>
            </a:r>
            <a:r>
              <a:rPr lang="en-GB" dirty="0" err="1"/>
              <a:t>meget</a:t>
            </a:r>
            <a:r>
              <a:rPr lang="en-GB" dirty="0"/>
              <a:t> data I </a:t>
            </a:r>
            <a:r>
              <a:rPr lang="en-GB" dirty="0" err="1"/>
              <a:t>forvejen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5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Delays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vægtes</a:t>
            </a:r>
            <a:r>
              <a:rPr lang="en-GB" dirty="0"/>
              <a:t> </a:t>
            </a:r>
            <a:r>
              <a:rPr lang="en-GB" dirty="0" err="1"/>
              <a:t>højst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029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17 January 2025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Popularity-Based Prefetching for Video Streaming in Named Data Networking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Henrik Tambo Buhl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101944469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17 January 2025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Popularity-Based Prefetching for Video Streaming in Named Data Networking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Henrik Tambo Buhl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7151197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17 January 2025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Popularity-Based Prefetching for Video Streaming in Named Data Networking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Henrik Tambo Buhl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648104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 dirty="0"/>
              <a:t>17/01/2025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27194456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Henrik Tambo Buhl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17 January 2025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Popularity-Based Prefetching for Video Streaming in Named Data Networking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15/01/2025</a:t>
            </a:fld>
            <a:r>
              <a:rPr lang="en-GB"/>
              <a:t>17/01/2025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NfpY33YJPJU?feature=oembe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mlet.com/learn/tcp-vs-udp/" TargetMode="External"/><Relationship Id="rId7" Type="http://schemas.openxmlformats.org/officeDocument/2006/relationships/image" Target="../media/image45.png"/><Relationship Id="rId2" Type="http://schemas.openxmlformats.org/officeDocument/2006/relationships/hyperlink" Target="https://www.cnbc.com/2024/06/26/youtube-streaming-dominance-media-strategy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xplodingtopics.com/blog/most-visited-websites" TargetMode="External"/><Relationship Id="rId5" Type="http://schemas.openxmlformats.org/officeDocument/2006/relationships/hyperlink" Target="https://www.similarweb.com/website/youtube.com/vs/netflix.com/#ranking" TargetMode="Externa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teyuto.com/blog/what-is-mpeg-dash-history-pros-and-cons-of-dash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xo.com/blog/network-routin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i="1" dirty="0"/>
              <a:t>Popularity-Based Prefetching for Video Streaming in Named Data Networking</a:t>
            </a:r>
            <a:endParaRPr lang="en-GB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8FDA2-705B-0EF6-380D-71F28E4C9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000" dirty="0"/>
              <a:t>By Henrik Buhl</a:t>
            </a:r>
          </a:p>
          <a:p>
            <a:r>
              <a:rPr lang="en-GB" sz="2000" dirty="0"/>
              <a:t>Supervisor: Rune </a:t>
            </a:r>
            <a:r>
              <a:rPr lang="en-GB" sz="2000" dirty="0" err="1"/>
              <a:t>Hylsberg</a:t>
            </a:r>
            <a:r>
              <a:rPr lang="en-GB" sz="2000" dirty="0"/>
              <a:t> Jacobsen</a:t>
            </a:r>
          </a:p>
          <a:p>
            <a:endParaRPr lang="en-DK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7E0E2-2E28-2A17-5E4A-322069EC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AB23-E4BE-D895-2F76-AA45CFA8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NDN-sim Scenarios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52014-0A26-E7CB-4534-6FB0AC915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Scenario 1:</a:t>
            </a:r>
            <a:br>
              <a:rPr lang="en-GB" dirty="0"/>
            </a:br>
            <a:r>
              <a:rPr lang="en-GB" dirty="0"/>
              <a:t>Simulate CDN like behaviour as it is being used today. Using </a:t>
            </a:r>
            <a:r>
              <a:rPr lang="en-GB" dirty="0" err="1"/>
              <a:t>NDNsim</a:t>
            </a:r>
            <a:r>
              <a:rPr lang="en-GB" dirty="0"/>
              <a:t> I disabled caching and the placement and replacement policies.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Scenario 2:</a:t>
            </a:r>
            <a:br>
              <a:rPr lang="en-GB" dirty="0"/>
            </a:br>
            <a:r>
              <a:rPr lang="en-GB" dirty="0"/>
              <a:t>Simulate NDN with standard caching mechanisms, such as LCE and LRU.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Scenario 3:</a:t>
            </a:r>
            <a:br>
              <a:rPr lang="en-GB" dirty="0"/>
            </a:br>
            <a:r>
              <a:rPr lang="en-GB" dirty="0"/>
              <a:t>Simulate NDN without standard caching mechanisms, but with popularity-based prefetching.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Scenario 4:</a:t>
            </a:r>
            <a:br>
              <a:rPr lang="en-GB" dirty="0"/>
            </a:br>
            <a:r>
              <a:rPr lang="en-GB" dirty="0"/>
              <a:t>Simulate NDN with standard caching mechanisms and with popularity-based prefetching.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12B0F-C5A3-81D5-80D8-29BF49F1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184E-A697-4BBE-BE1C-05F72BEB9543}" type="datetime1">
              <a:rPr lang="en-GB" smtClean="0"/>
              <a:t>16/01/2025</a:t>
            </a:fld>
            <a:r>
              <a:rPr lang="en-GB"/>
              <a:t>17/01/2025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069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1998-DEAF-772C-CECF-B845C712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NDN-sim “Users”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079E-8AD3-7A82-E920-1AEADA03B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Sequential Behaviour: </a:t>
            </a:r>
            <a:r>
              <a:rPr lang="en-GB" dirty="0"/>
              <a:t>From start to finish</a:t>
            </a:r>
          </a:p>
          <a:p>
            <a:pPr>
              <a:buNone/>
            </a:pPr>
            <a:r>
              <a:rPr lang="en-GB" b="1" dirty="0"/>
              <a:t>Skipper Behaviour: </a:t>
            </a:r>
            <a:r>
              <a:rPr lang="en-GB" dirty="0"/>
              <a:t>From start to finish skipping every other segment</a:t>
            </a:r>
          </a:p>
          <a:p>
            <a:pPr>
              <a:buNone/>
            </a:pPr>
            <a:r>
              <a:rPr lang="en-GB" b="1" dirty="0"/>
              <a:t>Popular-Only Behaviour: </a:t>
            </a:r>
            <a:r>
              <a:rPr lang="en-GB" dirty="0"/>
              <a:t>Only wants the most popular segments</a:t>
            </a:r>
          </a:p>
          <a:p>
            <a:pPr>
              <a:buNone/>
            </a:pPr>
            <a:r>
              <a:rPr lang="en-GB" b="1" dirty="0"/>
              <a:t>Random Behaviour: </a:t>
            </a:r>
            <a:r>
              <a:rPr lang="en-GB" dirty="0"/>
              <a:t>Requests all segments in a random order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BA5B0-70A4-1191-0CD3-9F8E3634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6DD1-34E5-4F23-842A-693E5FA302D2}" type="datetime1">
              <a:rPr lang="en-GB" smtClean="0"/>
              <a:t>15/01/2025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A6C0E-11E6-3810-0983-580DE1FD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3140968"/>
            <a:ext cx="5963482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6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CE5F-28F7-CAA7-3533-CB67C6E5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Implementation – Simulation showcase</a:t>
            </a:r>
            <a:endParaRPr lang="en-DK" sz="4400" dirty="0"/>
          </a:p>
        </p:txBody>
      </p:sp>
      <p:pic>
        <p:nvPicPr>
          <p:cNvPr id="5" name="Online Media 4" title="Masters scenarios showcase">
            <a:hlinkClick r:id="" action="ppaction://media"/>
            <a:extLst>
              <a:ext uri="{FF2B5EF4-FFF2-40B4-BE49-F238E27FC236}">
                <a16:creationId xmlns:a16="http://schemas.microsoft.com/office/drawing/2014/main" id="{5FC673CF-95EB-DF98-949D-09578668165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0738" y="1373188"/>
            <a:ext cx="8008937" cy="4521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BB2C4-06BA-092A-8D14-9D803EF8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3482-F84A-49F8-9906-17A6CBE329F8}" type="datetime1">
              <a:rPr lang="en-GB" smtClean="0"/>
              <a:t>15/01/2025</a:t>
            </a:fld>
            <a:r>
              <a:rPr lang="en-GB"/>
              <a:t>17/01/2025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60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A8E5-AE89-F85D-F81A-7F864633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Data extraction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34B5-03D8-1AF4-B0CD-117907AB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21" y="1373021"/>
            <a:ext cx="3662658" cy="4521366"/>
          </a:xfrm>
        </p:spPr>
        <p:txBody>
          <a:bodyPr/>
          <a:lstStyle/>
          <a:p>
            <a:r>
              <a:rPr lang="en-GB" sz="1800" dirty="0"/>
              <a:t>The script made for data extraction works like so: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It retrieves stored SVG heatmaps from the video using web scraping.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The SVGs are converted to PNG format, allowing pixel-level data analysis.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Engagement data is extracted from the PNGs and saved in a CSV file.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This data is then used to identify popular video segments and recreate graphs that align with the original heatmaps</a:t>
            </a:r>
            <a:r>
              <a:rPr lang="en-GB" sz="1600" dirty="0"/>
              <a:t>.</a:t>
            </a:r>
            <a:endParaRPr lang="en-DK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9D021-7925-C2E8-87F3-614E2C99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4C5F-C69D-40D3-B985-BD8213A980A0}" type="datetime1">
              <a:rPr lang="en-GB" smtClean="0"/>
              <a:t>15/01/2025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6C52A-26D5-405B-84AA-A4D400C4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67" t="7681" r="8524"/>
          <a:stretch/>
        </p:blipFill>
        <p:spPr>
          <a:xfrm>
            <a:off x="4679853" y="3031610"/>
            <a:ext cx="6553174" cy="2911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9A63A-4642-8A9E-F91F-5DCC0FB086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150"/>
          <a:stretch/>
        </p:blipFill>
        <p:spPr>
          <a:xfrm>
            <a:off x="4679194" y="1330024"/>
            <a:ext cx="6554491" cy="9425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6EC7C9A-4FF0-4581-D431-3129927A532F}"/>
              </a:ext>
            </a:extLst>
          </p:cNvPr>
          <p:cNvGrpSpPr/>
          <p:nvPr/>
        </p:nvGrpSpPr>
        <p:grpSpPr>
          <a:xfrm>
            <a:off x="4687965" y="2402366"/>
            <a:ext cx="6545062" cy="557361"/>
            <a:chOff x="41417" y="5437937"/>
            <a:chExt cx="7483415" cy="3026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94438-489A-0008-7F20-A7017E94D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17" y="5437940"/>
              <a:ext cx="319940" cy="3011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28B5B7-A9CC-AE25-33C1-DA4A128C3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258" y="5437937"/>
              <a:ext cx="510024" cy="3011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78CD93-5E0C-8D19-4090-75D96F8B2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282" y="5439196"/>
              <a:ext cx="412160" cy="3011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DE0E11-4D25-4396-5695-31FF6C99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9933" y="5439196"/>
              <a:ext cx="408395" cy="3011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E79945-466F-2286-6667-59E78EF7D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6110" y="5439197"/>
              <a:ext cx="464853" cy="3011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667FF4-7627-47C3-7934-102EF58B4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3817" y="5440231"/>
              <a:ext cx="434799" cy="29986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CD2404-AC4B-F32F-D154-B9AAD4E1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8616" y="5439447"/>
              <a:ext cx="654940" cy="3011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AB206B-4B61-A627-8B02-A72827405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33556" y="5438972"/>
              <a:ext cx="581538" cy="3011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89C7E83-6D6C-49F5-654D-EFF8E5DEB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15094" y="5439197"/>
              <a:ext cx="291710" cy="3011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6D8E6C-281A-5B79-40F1-432A4FB4A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06804" y="5438969"/>
              <a:ext cx="775392" cy="30112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CD4218-5DF0-9498-B700-77D096ABA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79087" y="5438972"/>
              <a:ext cx="765975" cy="3011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124997-027D-A0AE-A550-AEC686CC7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45062" y="5438973"/>
              <a:ext cx="898926" cy="3008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16FB7C-A6AE-9093-A97D-7049232D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42660" y="5439197"/>
              <a:ext cx="677527" cy="30112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2CAF9BA-678F-2A48-F0A4-0404DE8D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14985" y="5445224"/>
              <a:ext cx="309847" cy="295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3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D65B-02C1-1B5A-3A68-CBE8EA8F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Data extraction</a:t>
            </a:r>
            <a:endParaRPr lang="en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EC6C2E-517F-F3CA-7ACB-9481A7FE5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5839" y="1373021"/>
                <a:ext cx="6476726" cy="4521366"/>
              </a:xfrm>
            </p:spPr>
            <p:txBody>
              <a:bodyPr/>
              <a:lstStyle/>
              <a:p>
                <a:r>
                  <a:rPr lang="en-GB" dirty="0"/>
                  <a:t>The picture to the right is an example of how the data is transformed such that it can later be used for the NDN-simulation.</a:t>
                </a:r>
              </a:p>
              <a:p>
                <a:pPr>
                  <a:buNone/>
                </a:pPr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r>
                  <a:rPr lang="en-GB" dirty="0"/>
                  <a:t>To get the PNG’s to have the right size we use the following formula: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SW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𝑆𝐷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𝑇𝑉𝐷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𝐵𝑊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Where SW is Segment Width, SD is Segment Duration, TVD is Total Video Duration and BW is Base Width.</a:t>
                </a:r>
                <a:endParaRPr lang="en-DK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EC6C2E-517F-F3CA-7ACB-9481A7FE5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5839" y="1373021"/>
                <a:ext cx="6476726" cy="4521366"/>
              </a:xfrm>
              <a:blipFill>
                <a:blip r:embed="rId2"/>
                <a:stretch>
                  <a:fillRect l="-2448" t="-17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EA23B-09D0-A038-B290-3B9B577F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FC5D-6555-4315-B1CC-F8DD730268F7}" type="datetime1">
              <a:rPr lang="en-GB" smtClean="0"/>
              <a:t>15/01/2025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B321D-2F5C-527A-4E6D-DB968D46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990" y="1415170"/>
            <a:ext cx="3359414" cy="44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6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ACEF-9C8F-DAAC-C239-A9EE5274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Implementation – Extraction showcase </a:t>
            </a:r>
            <a:endParaRPr lang="en-DK" sz="4000" dirty="0"/>
          </a:p>
        </p:txBody>
      </p:sp>
      <p:pic>
        <p:nvPicPr>
          <p:cNvPr id="5" name="Video_data_extractor">
            <a:hlinkClick r:id="" action="ppaction://media"/>
            <a:extLst>
              <a:ext uri="{FF2B5EF4-FFF2-40B4-BE49-F238E27FC236}">
                <a16:creationId xmlns:a16="http://schemas.microsoft.com/office/drawing/2014/main" id="{F3E80C85-A320-106C-5438-15EAE3F222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6100" y="1373188"/>
            <a:ext cx="8559800" cy="4521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AB161-2C2C-6548-CE1E-7704782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E16B-34AD-42FC-8495-21174F48AC4D}" type="datetime1">
              <a:rPr lang="en-GB" smtClean="0"/>
              <a:t>15/01/2025</a:t>
            </a:fld>
            <a:r>
              <a:rPr lang="en-GB"/>
              <a:t>17/01/2025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09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E5A7-52E3-156A-560C-2967E10A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Metrics and results</a:t>
            </a:r>
            <a:endParaRPr lang="en-DK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57D32BF0-97E2-8BC5-31F0-6EC9FF0B2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707694"/>
              </p:ext>
            </p:extLst>
          </p:nvPr>
        </p:nvGraphicFramePr>
        <p:xfrm>
          <a:off x="985838" y="1373188"/>
          <a:ext cx="102203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064">
                  <a:extLst>
                    <a:ext uri="{9D8B030D-6E8A-4147-A177-3AD203B41FA5}">
                      <a16:colId xmlns:a16="http://schemas.microsoft.com/office/drawing/2014/main" val="1869278696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1222808527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863277486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3987497403"/>
                    </a:ext>
                  </a:extLst>
                </a:gridCol>
                <a:gridCol w="2044064">
                  <a:extLst>
                    <a:ext uri="{9D8B030D-6E8A-4147-A177-3AD203B41FA5}">
                      <a16:colId xmlns:a16="http://schemas.microsoft.com/office/drawing/2014/main" val="1364771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Metric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Scenario 1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Scenario 2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Scenario 3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Scenario 4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084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Delays (µs)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622 - 622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2400 - 2400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1725 - 1798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1059 - 1059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73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Hop Counts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1.0 - 1.0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3.0 - 3.0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2.0 - 2.0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2.0 - 2.0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27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Retransmissions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5312 - 5312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399 - 400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5246 - 5312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5246 - 5312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2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Cache Hit Ratio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N/A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24.56% - 24.56%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21.52% - 24.08%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dirty="0"/>
                        <a:t>21.69% - 24.08%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14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482D-283B-D13B-CE8B-7602758A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E6B5-9F6A-4FAA-8665-74651114BC41}" type="datetime1">
              <a:rPr lang="en-GB" smtClean="0"/>
              <a:t>16/01/2025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7CAC5-EAA4-3336-F600-A86EA02A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8" y="3757126"/>
            <a:ext cx="2715004" cy="56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04307-0E18-B8C5-9DE1-5F7DB8317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16" y="4456047"/>
            <a:ext cx="4134427" cy="53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B46C7E-D28B-9EC1-08BE-85BE6877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38" y="4558803"/>
            <a:ext cx="3200847" cy="466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8E9016-EE5E-4091-99D7-50CB49A3D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662" y="5184491"/>
            <a:ext cx="3267531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8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3EBC-EBB5-1104-A8EC-E9A56DB6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E3BE5-22F2-576C-5FA7-0B77D3C1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Identify segments of content that are frequently accessed or skipped. </a:t>
            </a:r>
            <a:r>
              <a:rPr lang="en" dirty="0"/>
              <a:t>✅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Prefetch and cache popular segments closer to the user to reduce latency. </a:t>
            </a:r>
            <a:r>
              <a:rPr lang="en" dirty="0"/>
              <a:t>✅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Minimize unnecessary data transfers and improve overall </a:t>
            </a:r>
            <a:r>
              <a:rPr lang="en-GB" sz="2000" dirty="0" err="1"/>
              <a:t>QoE</a:t>
            </a:r>
            <a:r>
              <a:rPr lang="en-GB" sz="2000" dirty="0"/>
              <a:t>. </a:t>
            </a:r>
            <a:r>
              <a:rPr lang="en" dirty="0"/>
              <a:t>✅ Kind of … </a:t>
            </a:r>
            <a:endParaRPr lang="en-GB" sz="2000" dirty="0"/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46C80-1FE5-DF25-131F-E175B7AD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56E2-23A4-45E2-A345-1F383716F70E}" type="datetime1">
              <a:rPr lang="en-GB" smtClean="0"/>
              <a:t>16/01/2025</a:t>
            </a:fld>
            <a:r>
              <a:rPr lang="en-GB"/>
              <a:t>17/01/2025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24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AC97-A562-CF73-593B-ADC52229E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569A-96E7-E9E4-0CDC-362003F1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real king of streaming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3AC4A-7617-0AF1-1E9B-DEE2C3533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269929" cy="3856179"/>
          </a:xfrm>
        </p:spPr>
        <p:txBody>
          <a:bodyPr/>
          <a:lstStyle/>
          <a:p>
            <a:pPr>
              <a:buNone/>
            </a:pPr>
            <a:r>
              <a:rPr lang="en-GB" dirty="0"/>
              <a:t>“YouTube made up 9.7% of all viewership on connected and traditional TVs in the U.S. in May”</a:t>
            </a:r>
          </a:p>
          <a:p>
            <a:pPr>
              <a:buNone/>
            </a:pPr>
            <a:r>
              <a:rPr lang="en-GB" sz="1000" dirty="0"/>
              <a:t>Source: </a:t>
            </a:r>
            <a:r>
              <a:rPr lang="en-GB" sz="1000" dirty="0">
                <a:hlinkClick r:id="rId2"/>
              </a:rPr>
              <a:t>https://www.cnbc.com/2024/06/26/youtube-streaming-dominance-media-strategy.html</a:t>
            </a:r>
            <a:r>
              <a:rPr lang="en-GB" sz="1000" dirty="0"/>
              <a:t> 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“YouTube primarily uses TCP for its video streaming service. TCP's reliability and error-checking mechanisms align with YouTube's goal of delivering high-quality video content without loss or corruption.”</a:t>
            </a:r>
          </a:p>
          <a:p>
            <a:pPr>
              <a:buNone/>
            </a:pPr>
            <a:r>
              <a:rPr lang="en-GB" sz="1000" dirty="0"/>
              <a:t>Source: </a:t>
            </a:r>
            <a:r>
              <a:rPr lang="en-GB" sz="1000" dirty="0">
                <a:hlinkClick r:id="rId3"/>
              </a:rPr>
              <a:t>https://www.gumlet.com/learn/tcp-vs-udp/</a:t>
            </a:r>
            <a:r>
              <a:rPr lang="en-GB" sz="1000" dirty="0"/>
              <a:t> 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6C425-559F-49F0-B073-04DB9A26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3482-F84A-49F8-9906-17A6CBE329F8}" type="datetime1">
              <a:rPr lang="en-GB" smtClean="0"/>
              <a:t>16/01/2025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8959B-D4AD-7199-3E27-0C4E6BE5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044" y="1373982"/>
            <a:ext cx="5036567" cy="18887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3A7A0C-87E3-711A-859B-B6826E9BFAC9}"/>
              </a:ext>
            </a:extLst>
          </p:cNvPr>
          <p:cNvSpPr txBox="1"/>
          <p:nvPr/>
        </p:nvSpPr>
        <p:spPr>
          <a:xfrm>
            <a:off x="6559044" y="2905743"/>
            <a:ext cx="5036567" cy="588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+mn-lt"/>
              </a:rPr>
              <a:t>Source: </a:t>
            </a:r>
            <a:r>
              <a:rPr lang="en-GB" sz="1000" dirty="0">
                <a:latin typeface="+mn-lt"/>
                <a:hlinkClick r:id="rId5"/>
              </a:rPr>
              <a:t>https://www.similarweb.com/website/youtube.com/vs/netflix.com/#ranking</a:t>
            </a:r>
            <a:endParaRPr lang="en-DK" sz="1000" dirty="0">
              <a:latin typeface="+mn-lt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609D7A4-4DF3-E306-6343-945A890C658F}"/>
              </a:ext>
            </a:extLst>
          </p:cNvPr>
          <p:cNvSpPr txBox="1">
            <a:spLocks/>
          </p:cNvSpPr>
          <p:nvPr/>
        </p:nvSpPr>
        <p:spPr bwMode="auto">
          <a:xfrm>
            <a:off x="6060914" y="5025870"/>
            <a:ext cx="5142073" cy="115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None/>
            </a:pPr>
            <a:r>
              <a:rPr lang="en-GB" kern="0" dirty="0"/>
              <a:t>“</a:t>
            </a:r>
            <a:r>
              <a:rPr lang="en-GB" sz="1600" dirty="0"/>
              <a:t>As of November 2024, the most visited website in the world is Google. The next most popular websites are YouTube, Facebook, Wikipedia, and Instagram</a:t>
            </a:r>
            <a:r>
              <a:rPr lang="en-GB" dirty="0"/>
              <a:t>.</a:t>
            </a:r>
            <a:r>
              <a:rPr lang="en-GB" kern="0" dirty="0"/>
              <a:t>”</a:t>
            </a:r>
          </a:p>
          <a:p>
            <a:pPr>
              <a:buFont typeface="Calibri" panose="020F0502020204030204" pitchFamily="34" charset="0"/>
              <a:buNone/>
            </a:pPr>
            <a:r>
              <a:rPr lang="fr-FR" sz="1000" kern="0" dirty="0"/>
              <a:t>Source: </a:t>
            </a:r>
            <a:r>
              <a:rPr lang="fr-FR" sz="1000" kern="0" dirty="0">
                <a:hlinkClick r:id="rId6"/>
              </a:rPr>
              <a:t>https://explodingtopics.com/blog/most-visited-websites</a:t>
            </a:r>
            <a:r>
              <a:rPr lang="fr-FR" sz="1000" kern="0" dirty="0"/>
              <a:t>  </a:t>
            </a:r>
          </a:p>
          <a:p>
            <a:pPr>
              <a:buFont typeface="Calibri" panose="020F0502020204030204" pitchFamily="34" charset="0"/>
              <a:buNone/>
            </a:pPr>
            <a:endParaRPr lang="en-GB" sz="1000" kern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BA94CD-2BA0-F9EC-F90A-9E53F190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556" y="3587972"/>
            <a:ext cx="3126953" cy="13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8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Background</a:t>
            </a:r>
          </a:p>
          <a:p>
            <a:pPr marL="774900" lvl="1" indent="-342900"/>
            <a:r>
              <a:rPr lang="en-GB" dirty="0"/>
              <a:t>TCP/IP</a:t>
            </a:r>
          </a:p>
          <a:p>
            <a:pPr marL="774900" lvl="1" indent="-342900"/>
            <a:r>
              <a:rPr lang="en-GB" dirty="0"/>
              <a:t>NDN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Implementation</a:t>
            </a:r>
          </a:p>
          <a:p>
            <a:pPr marL="774900" lvl="1" indent="-342900"/>
            <a:r>
              <a:rPr lang="en-GB" dirty="0"/>
              <a:t>NDN-simulation</a:t>
            </a:r>
          </a:p>
          <a:p>
            <a:pPr marL="774900" lvl="1" indent="-342900"/>
            <a:r>
              <a:rPr lang="en-GB" dirty="0"/>
              <a:t>Data 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Testing and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Conclusion</a:t>
            </a:r>
          </a:p>
          <a:p>
            <a:pPr marL="774900" lvl="1" indent="-342900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- motivation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Motivation:</a:t>
            </a:r>
          </a:p>
          <a:p>
            <a:pPr>
              <a:buNone/>
            </a:pPr>
            <a:r>
              <a:rPr lang="en-GB" sz="1800" dirty="0"/>
              <a:t>The TCP/IP architecture struggles with high latency and bandwidth waste in video streaming. Named Data Networking (NDN) addresses these issues with in-network caching, improving data retrieval and reducing congestion. However, traditional prefetching fails to account for dynamic user </a:t>
            </a:r>
            <a:r>
              <a:rPr lang="en-GB" sz="1800" dirty="0" err="1"/>
              <a:t>behavior</a:t>
            </a:r>
            <a:r>
              <a:rPr lang="en-GB" sz="1800" dirty="0"/>
              <a:t>, leading to inefficient caching and bandwidth usage.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4A0F0-BA1C-0E74-2019-CC1E42EC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2BB12F-B963-6484-6718-E34FAE2F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Purpose and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33A654-D081-EFFB-67A7-38DD45D24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“Explore how user engagement data specifically information about which segments of a video are frequently viewed or skipped can inform more intelligent prefetching strategies in NDN.”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Identify segments of content that are frequently accessed or skipped.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Prefetch and cache popular segments closer to the user to reduce latency.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Minimize unnecessary data transfers and improve overall </a:t>
            </a:r>
            <a:r>
              <a:rPr lang="en-GB" sz="1800" dirty="0" err="1"/>
              <a:t>QoE</a:t>
            </a:r>
            <a:r>
              <a:rPr lang="en-GB" sz="1800" dirty="0"/>
              <a:t>.</a:t>
            </a:r>
          </a:p>
          <a:p>
            <a:pPr>
              <a:buNone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60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E763-7D1E-E204-9666-3CECB273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TCP/IP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B51A1-A016-3E8A-795A-07D7970F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39BD4-1DFA-4FA3-9272-3C9FF81F807A}" type="datetime1">
              <a:rPr lang="en-GB" smtClean="0"/>
              <a:t>16/01/2025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A85F55-E881-8676-6F18-5AB7D262A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1373021"/>
            <a:ext cx="5273081" cy="4531952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A8CBAF7-CC9D-A9B4-EB2C-08E2E83A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1373021"/>
            <a:ext cx="5273081" cy="4521366"/>
          </a:xfrm>
        </p:spPr>
        <p:txBody>
          <a:bodyPr/>
          <a:lstStyle/>
          <a:p>
            <a:r>
              <a:rPr lang="en-GB" dirty="0"/>
              <a:t>TCP Handshake</a:t>
            </a:r>
          </a:p>
          <a:p>
            <a:r>
              <a:rPr lang="en-GB" dirty="0"/>
              <a:t>Get request</a:t>
            </a:r>
          </a:p>
          <a:p>
            <a:r>
              <a:rPr lang="en-GB" dirty="0"/>
              <a:t>Fragments</a:t>
            </a:r>
          </a:p>
          <a:p>
            <a:r>
              <a:rPr lang="en-GB" dirty="0"/>
              <a:t>Routing</a:t>
            </a:r>
          </a:p>
          <a:p>
            <a:r>
              <a:rPr lang="en-GB" dirty="0"/>
              <a:t>MAC and Checksum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0070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C1D8-D5FB-F595-F105-84BB6BF9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TCP/IP HAS</a:t>
            </a:r>
            <a:endParaRPr lang="en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30CF98-584B-DB36-4B9D-6B110328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9" t="8590" r="10415" b="13369"/>
          <a:stretch/>
        </p:blipFill>
        <p:spPr>
          <a:xfrm>
            <a:off x="693812" y="1556792"/>
            <a:ext cx="3672408" cy="35283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9A6A8-3710-5693-F798-638CD8B4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95F73-1752-4E3F-A6A8-24A6D5558760}" type="datetime1">
              <a:rPr lang="en-GB" smtClean="0"/>
              <a:t>16/01/2025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723A29-AF36-D35A-07EF-1FA92C6DCA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2364" y="1556792"/>
            <a:ext cx="6119692" cy="309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54574-E321-1836-0CF7-65A0B3E32803}"/>
              </a:ext>
            </a:extLst>
          </p:cNvPr>
          <p:cNvSpPr txBox="1"/>
          <p:nvPr/>
        </p:nvSpPr>
        <p:spPr>
          <a:xfrm>
            <a:off x="316866" y="4706141"/>
            <a:ext cx="4985458" cy="58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</a:t>
            </a:r>
            <a:r>
              <a:rPr lang="en-DK" sz="1000" dirty="0">
                <a:hlinkClick r:id="rId5"/>
              </a:rPr>
              <a:t>https://teyuto.com/blog/what-is-mpeg-dash-history-pros-and-cons-of-dash</a:t>
            </a:r>
            <a:r>
              <a:rPr lang="en-GB" sz="1000" dirty="0"/>
              <a:t> </a:t>
            </a:r>
            <a:endParaRPr lang="en-DK" sz="1000" dirty="0"/>
          </a:p>
        </p:txBody>
      </p:sp>
    </p:spTree>
    <p:extLst>
      <p:ext uri="{BB962C8B-B14F-4D97-AF65-F5344CB8AC3E}">
        <p14:creationId xmlns:p14="http://schemas.microsoft.com/office/powerpoint/2010/main" val="243245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96FD-F8F7-1BF6-8CFC-ABB7DD95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NDN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2B9A-1D72-9BAD-439D-FD775E83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3812430" cy="4521366"/>
          </a:xfrm>
        </p:spPr>
        <p:txBody>
          <a:bodyPr/>
          <a:lstStyle/>
          <a:p>
            <a:pPr>
              <a:buNone/>
            </a:pPr>
            <a:r>
              <a:rPr lang="en-GB" dirty="0"/>
              <a:t>NDN Forwarding and caching.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537D2-0686-55B0-AAFA-CF039CF8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6EB5-1A0F-4458-B499-8E73C3C226E3}" type="datetime1">
              <a:rPr lang="en-GB" smtClean="0"/>
              <a:t>15/01/2025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BE72E-FE93-28E4-7AC5-C668C0075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40" y="1213415"/>
            <a:ext cx="6046144" cy="4431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275A6D-E7C0-2C75-5F9D-9F1FB2D55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1" y="3676937"/>
            <a:ext cx="4484420" cy="18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A4EA-D3FC-C8C9-F3B8-356C84BE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NDN policies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2CCA0-7043-8F56-CC22-A678C3173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Placement policies</a:t>
            </a:r>
          </a:p>
          <a:p>
            <a:r>
              <a:rPr lang="en-GB" dirty="0"/>
              <a:t>LCE, LCD, MCD</a:t>
            </a:r>
          </a:p>
          <a:p>
            <a:endParaRPr lang="en-GB" dirty="0"/>
          </a:p>
          <a:p>
            <a:r>
              <a:rPr lang="en-GB" dirty="0"/>
              <a:t>Replacement policies</a:t>
            </a:r>
          </a:p>
          <a:p>
            <a:r>
              <a:rPr lang="en-GB" dirty="0"/>
              <a:t>LRU, LFU, FIFO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855CC-4D85-6851-A418-99B49766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26A5-281F-4C30-9BDA-C1D3D9036713}" type="datetime1">
              <a:rPr lang="en-GB" smtClean="0"/>
              <a:t>16/01/2025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D9D6DB-D210-3531-781C-872066DA7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65" y="1709236"/>
            <a:ext cx="5976664" cy="2645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E43275-6A12-9A68-E4AF-110895429BEE}"/>
              </a:ext>
            </a:extLst>
          </p:cNvPr>
          <p:cNvSpPr txBox="1"/>
          <p:nvPr/>
        </p:nvSpPr>
        <p:spPr>
          <a:xfrm>
            <a:off x="6068165" y="4063705"/>
            <a:ext cx="3338615" cy="58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3"/>
              </a:rPr>
              <a:t>https://www.ipxo.com/blog/network-routing/</a:t>
            </a:r>
            <a:r>
              <a:rPr lang="en-GB" sz="1000" dirty="0"/>
              <a:t> </a:t>
            </a:r>
            <a:endParaRPr lang="en-DK" sz="1000" dirty="0"/>
          </a:p>
        </p:txBody>
      </p:sp>
    </p:spTree>
    <p:extLst>
      <p:ext uri="{BB962C8B-B14F-4D97-AF65-F5344CB8AC3E}">
        <p14:creationId xmlns:p14="http://schemas.microsoft.com/office/powerpoint/2010/main" val="101007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0850-D18A-5627-5AB3-E7661288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– NDN-sim Topology</a:t>
            </a:r>
            <a:endParaRPr lang="en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04DC73-1555-42C9-7E0B-607C9304E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70" y="1816261"/>
            <a:ext cx="5216243" cy="32254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E8DCD-D82A-9603-F9A5-93A91DCA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184E-A697-4BBE-BE1C-05F72BEB9543}" type="datetime1">
              <a:rPr lang="en-GB" smtClean="0"/>
              <a:t>15/01/2025</a:t>
            </a:fld>
            <a:r>
              <a:rPr lang="en-GB"/>
              <a:t>17/01/2025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504CB-42B6-142C-2219-3E82B4F98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3" y="1816260"/>
            <a:ext cx="5216244" cy="32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61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1030</Words>
  <Application>Microsoft Office PowerPoint</Application>
  <PresentationFormat>Custom</PresentationFormat>
  <Paragraphs>141</Paragraphs>
  <Slides>19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AU Peto</vt:lpstr>
      <vt:lpstr>Cambria Math</vt:lpstr>
      <vt:lpstr>AU Passata</vt:lpstr>
      <vt:lpstr>Arial</vt:lpstr>
      <vt:lpstr>Calibri</vt:lpstr>
      <vt:lpstr>Georgia</vt:lpstr>
      <vt:lpstr>AU Passata Light</vt:lpstr>
      <vt:lpstr>AU 16:9</vt:lpstr>
      <vt:lpstr>Popularity-Based Prefetching for Video Streaming in Named Data Networking</vt:lpstr>
      <vt:lpstr>Agenda</vt:lpstr>
      <vt:lpstr>Introduction - motivation</vt:lpstr>
      <vt:lpstr>Introduction – Purpose and goals</vt:lpstr>
      <vt:lpstr>Background – TCP/IP</vt:lpstr>
      <vt:lpstr>Background – TCP/IP HAS</vt:lpstr>
      <vt:lpstr>Background – NDN</vt:lpstr>
      <vt:lpstr>Background – NDN policies</vt:lpstr>
      <vt:lpstr>Implementation – NDN-sim Topology</vt:lpstr>
      <vt:lpstr>Implementation – NDN-sim Scenarios</vt:lpstr>
      <vt:lpstr>Implementation – NDN-sim “Users”</vt:lpstr>
      <vt:lpstr>Implementation – Simulation showcase</vt:lpstr>
      <vt:lpstr>Implementation – Data extraction</vt:lpstr>
      <vt:lpstr>Implementation – Data extraction</vt:lpstr>
      <vt:lpstr>Implementation – Extraction showcase </vt:lpstr>
      <vt:lpstr>Metrics and results</vt:lpstr>
      <vt:lpstr>Conclusion</vt:lpstr>
      <vt:lpstr>PowerPoint Presentation</vt:lpstr>
      <vt:lpstr>The real king of streaming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2025-01-17T15:34:45Z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638725286440927934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2939</vt:lpwstr>
  </property>
  <property fmtid="{D5CDD505-2E9C-101B-9397-08002B2CF9AE}" pid="62" name="colorthemechange">
    <vt:lpwstr>True</vt:lpwstr>
  </property>
</Properties>
</file>